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7" r:id="rId19"/>
    <p:sldId id="279" r:id="rId20"/>
    <p:sldId id="280" r:id="rId21"/>
  </p:sldIdLst>
  <p:sldSz cx="9144000" cy="5143500" type="screen16x9"/>
  <p:notesSz cx="6858000" cy="9144000"/>
  <p:embeddedFontLs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EB1488-7616-4D19-A946-93580244F3AF}">
  <a:tblStyle styleId="{C0EB1488-7616-4D19-A946-93580244F3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9c45342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e4f8ad34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e4f8ad34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e4f8ad34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e4f8ad34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e4f8ad34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e4f8ad34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e54b1c58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e54b1c58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e4f8ad34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e4f8ad34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e4f8ad34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e4f8ad34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e4f8ad346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e4f8ad34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 last table based on Zip---&gt;County, CD Code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e58de2bc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e58de2b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 last table based on Zip---&gt;County, CD Code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e4f8ad34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e4f8ad34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e4f8ad346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e4f8ad34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9090756a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e4f8ad34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e4f8ad34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dc6b7285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dc6b72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80af63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80af63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e4f8ad34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e4f8ad34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9090756a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e4f8ad34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e4f8ad34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Flash Drivers		</a:t>
            </a:r>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Austin Apt, Anubhav Nigam, Mingkun Tao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UML Diagram </a:t>
            </a:r>
            <a:endParaRPr sz="2800"/>
          </a:p>
        </p:txBody>
      </p:sp>
      <p:pic>
        <p:nvPicPr>
          <p:cNvPr id="131" name="Google Shape;131;p22"/>
          <p:cNvPicPr preferRelativeResize="0"/>
          <p:nvPr/>
        </p:nvPicPr>
        <p:blipFill>
          <a:blip r:embed="rId3">
            <a:alphaModFix/>
          </a:blip>
          <a:stretch>
            <a:fillRect/>
          </a:stretch>
        </p:blipFill>
        <p:spPr>
          <a:xfrm>
            <a:off x="1126175" y="619050"/>
            <a:ext cx="6147008" cy="4524449"/>
          </a:xfrm>
          <a:prstGeom prst="rect">
            <a:avLst/>
          </a:prstGeom>
          <a:noFill/>
          <a:ln>
            <a:noFill/>
          </a:ln>
        </p:spPr>
      </p:pic>
      <p:sp>
        <p:nvSpPr>
          <p:cNvPr id="132" name="Google Shape;132;p22"/>
          <p:cNvSpPr txBox="1"/>
          <p:nvPr/>
        </p:nvSpPr>
        <p:spPr>
          <a:xfrm>
            <a:off x="5932000" y="4596850"/>
            <a:ext cx="1217400" cy="1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Roboto"/>
                <a:ea typeface="Roboto"/>
                <a:cs typeface="Roboto"/>
                <a:sym typeface="Roboto"/>
              </a:rPr>
              <a:t>avg_API int(11)</a:t>
            </a:r>
            <a:endParaRPr sz="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RELATIONAL MODEL from UML	</a:t>
            </a:r>
            <a:endParaRPr/>
          </a:p>
        </p:txBody>
      </p:sp>
      <p:sp>
        <p:nvSpPr>
          <p:cNvPr id="138" name="Google Shape;138;p23"/>
          <p:cNvSpPr txBox="1"/>
          <p:nvPr/>
        </p:nvSpPr>
        <p:spPr>
          <a:xfrm>
            <a:off x="241850" y="819975"/>
            <a:ext cx="8682900" cy="4199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AutoNum type="arabicPeriod"/>
            </a:pPr>
            <a:r>
              <a:rPr lang="en" sz="1800">
                <a:latin typeface="Roboto"/>
                <a:ea typeface="Roboto"/>
                <a:cs typeface="Roboto"/>
                <a:sym typeface="Roboto"/>
              </a:rPr>
              <a:t>CITY (</a:t>
            </a:r>
            <a:r>
              <a:rPr lang="en" sz="1800" b="1">
                <a:latin typeface="Roboto"/>
                <a:ea typeface="Roboto"/>
                <a:cs typeface="Roboto"/>
                <a:sym typeface="Roboto"/>
              </a:rPr>
              <a:t>Zip_Code</a:t>
            </a:r>
            <a:r>
              <a:rPr lang="en" sz="1800">
                <a:latin typeface="Roboto"/>
                <a:ea typeface="Roboto"/>
                <a:cs typeface="Roboto"/>
                <a:sym typeface="Roboto"/>
              </a:rPr>
              <a:t>, City, Place, Type, Area_Code, ALand, AWater, Lat, Long, Mean, Median, Stdev, </a:t>
            </a:r>
            <a:r>
              <a:rPr lang="en" sz="1800" b="1" i="1">
                <a:latin typeface="Roboto"/>
                <a:ea typeface="Roboto"/>
                <a:cs typeface="Roboto"/>
                <a:sym typeface="Roboto"/>
              </a:rPr>
              <a:t>countyName, schoolCode</a:t>
            </a:r>
            <a:r>
              <a:rPr lang="en" sz="1800" b="1">
                <a:latin typeface="Roboto"/>
                <a:ea typeface="Roboto"/>
                <a:cs typeface="Roboto"/>
                <a:sym typeface="Roboto"/>
              </a:rPr>
              <a:t>)</a:t>
            </a:r>
            <a:endParaRPr sz="1800" b="1">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n" sz="1800">
                <a:latin typeface="Roboto"/>
                <a:ea typeface="Roboto"/>
                <a:cs typeface="Roboto"/>
                <a:sym typeface="Roboto"/>
              </a:rPr>
              <a:t>PROPERTY (</a:t>
            </a:r>
            <a:r>
              <a:rPr lang="en" sz="1800" b="1">
                <a:latin typeface="Roboto"/>
                <a:ea typeface="Roboto"/>
                <a:cs typeface="Roboto"/>
                <a:sym typeface="Roboto"/>
              </a:rPr>
              <a:t>parcelid</a:t>
            </a:r>
            <a:r>
              <a:rPr lang="en" sz="1800">
                <a:latin typeface="Roboto"/>
                <a:ea typeface="Roboto"/>
                <a:cs typeface="Roboto"/>
                <a:sym typeface="Roboto"/>
              </a:rPr>
              <a:t>, bathroomcnt, bedroomcnt, sqft, garagecarcnt, latitude, longitude, lotsizesqft, regionidzip, numstories, yearbuilt, price, </a:t>
            </a:r>
            <a:r>
              <a:rPr lang="en" sz="1800" b="1" i="1">
                <a:latin typeface="Roboto"/>
                <a:ea typeface="Roboto"/>
                <a:cs typeface="Roboto"/>
                <a:sym typeface="Roboto"/>
              </a:rPr>
              <a:t>cityZip</a:t>
            </a:r>
            <a:r>
              <a:rPr lang="en" sz="1800">
                <a:latin typeface="Roboto"/>
                <a:ea typeface="Roboto"/>
                <a:cs typeface="Roboto"/>
                <a:sym typeface="Roboto"/>
              </a:rPr>
              <a:t>)</a:t>
            </a:r>
            <a:endParaRPr sz="1800">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n" sz="1800">
                <a:latin typeface="Roboto"/>
                <a:ea typeface="Roboto"/>
                <a:cs typeface="Roboto"/>
                <a:sym typeface="Roboto"/>
              </a:rPr>
              <a:t>COUNTY (</a:t>
            </a:r>
            <a:r>
              <a:rPr lang="en" sz="1800" b="1">
                <a:latin typeface="Roboto"/>
                <a:ea typeface="Roboto"/>
                <a:cs typeface="Roboto"/>
                <a:sym typeface="Roboto"/>
              </a:rPr>
              <a:t>County</a:t>
            </a:r>
            <a:r>
              <a:rPr lang="en" sz="1800">
                <a:latin typeface="Roboto"/>
                <a:ea typeface="Roboto"/>
                <a:cs typeface="Roboto"/>
                <a:sym typeface="Roboto"/>
              </a:rPr>
              <a:t>, Violent crime, Murder, Rape, Robbery, Aggravated assault, Property crime, Burglary, Larceny-theft, Motor vehicle theft, Arson, Total law, Crimesperofficer)</a:t>
            </a:r>
            <a:endParaRPr sz="1800">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n" sz="1800">
                <a:latin typeface="Roboto"/>
                <a:ea typeface="Roboto"/>
                <a:cs typeface="Roboto"/>
                <a:sym typeface="Roboto"/>
              </a:rPr>
              <a:t>SCHOOL (</a:t>
            </a:r>
            <a:r>
              <a:rPr lang="en" sz="1800" b="1">
                <a:latin typeface="Roboto"/>
                <a:ea typeface="Roboto"/>
                <a:cs typeface="Roboto"/>
                <a:sym typeface="Roboto"/>
              </a:rPr>
              <a:t>CD Code</a:t>
            </a:r>
            <a:r>
              <a:rPr lang="en" sz="1800">
                <a:latin typeface="Roboto"/>
                <a:ea typeface="Roboto"/>
                <a:cs typeface="Roboto"/>
                <a:sym typeface="Roboto"/>
              </a:rPr>
              <a:t>, District, Street, City, Zip, Phone, Ext, AdmFName, AdmLName, AdmEmail, avg_API, </a:t>
            </a:r>
            <a:r>
              <a:rPr lang="en" sz="1800" b="1" i="1">
                <a:latin typeface="Roboto"/>
                <a:ea typeface="Roboto"/>
                <a:cs typeface="Roboto"/>
                <a:sym typeface="Roboto"/>
              </a:rPr>
              <a:t>cName</a:t>
            </a:r>
            <a:r>
              <a:rPr lang="en" sz="1800">
                <a:latin typeface="Roboto"/>
                <a:ea typeface="Roboto"/>
                <a:cs typeface="Roboto"/>
                <a:sym typeface="Roboto"/>
              </a:rPr>
              <a:t>)</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4 FOREIGN KEYS</a:t>
            </a:r>
            <a:endParaRPr sz="18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Relations+Functional Dependencies from Primary Keys</a:t>
            </a:r>
            <a:endParaRPr/>
          </a:p>
        </p:txBody>
      </p:sp>
      <p:sp>
        <p:nvSpPr>
          <p:cNvPr id="144" name="Google Shape;144;p24"/>
          <p:cNvSpPr txBox="1"/>
          <p:nvPr/>
        </p:nvSpPr>
        <p:spPr>
          <a:xfrm>
            <a:off x="266700" y="894525"/>
            <a:ext cx="6957300" cy="40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Relations</a:t>
            </a:r>
            <a:endParaRPr sz="1800">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n" sz="1800">
                <a:latin typeface="Roboto"/>
                <a:ea typeface="Roboto"/>
                <a:cs typeface="Roboto"/>
                <a:sym typeface="Roboto"/>
              </a:rPr>
              <a:t>Located in: parcelId--&gt;CITY.Zip_Code</a:t>
            </a:r>
            <a:endParaRPr sz="1800">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n" sz="1800">
                <a:latin typeface="Roboto"/>
                <a:ea typeface="Roboto"/>
                <a:cs typeface="Roboto"/>
                <a:sym typeface="Roboto"/>
              </a:rPr>
              <a:t>Educates: CDCode--&gt;County</a:t>
            </a:r>
            <a:endParaRPr sz="1800">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n" sz="1800">
                <a:latin typeface="Roboto"/>
                <a:ea typeface="Roboto"/>
                <a:cs typeface="Roboto"/>
                <a:sym typeface="Roboto"/>
              </a:rPr>
              <a:t>Buses to: CITY.Zip_Code--&gt;CDCode</a:t>
            </a:r>
            <a:endParaRPr sz="1800">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n" sz="1800">
                <a:latin typeface="Roboto"/>
                <a:ea typeface="Roboto"/>
                <a:cs typeface="Roboto"/>
                <a:sym typeface="Roboto"/>
              </a:rPr>
              <a:t>Administrates: CITY.Zip_Code--&gt;County</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Closure on parcelId:</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n" sz="1800" b="1">
                <a:latin typeface="Roboto"/>
                <a:ea typeface="Roboto"/>
                <a:cs typeface="Roboto"/>
                <a:sym typeface="Roboto"/>
              </a:rPr>
              <a:t>parcelId</a:t>
            </a:r>
            <a:r>
              <a:rPr lang="en" sz="1800">
                <a:latin typeface="Roboto"/>
                <a:ea typeface="Roboto"/>
                <a:cs typeface="Roboto"/>
                <a:sym typeface="Roboto"/>
              </a:rPr>
              <a:t>-&gt;</a:t>
            </a:r>
            <a:r>
              <a:rPr lang="en" sz="1800" b="1">
                <a:latin typeface="Roboto"/>
                <a:ea typeface="Roboto"/>
                <a:cs typeface="Roboto"/>
                <a:sym typeface="Roboto"/>
              </a:rPr>
              <a:t>CITY.Zip_Code</a:t>
            </a:r>
            <a:endParaRPr sz="1800" b="1">
              <a:latin typeface="Roboto"/>
              <a:ea typeface="Roboto"/>
              <a:cs typeface="Roboto"/>
              <a:sym typeface="Roboto"/>
            </a:endParaRPr>
          </a:p>
          <a:p>
            <a:pPr marL="914400" lvl="1" indent="-342900" algn="l" rtl="0">
              <a:spcBef>
                <a:spcPts val="0"/>
              </a:spcBef>
              <a:spcAft>
                <a:spcPts val="0"/>
              </a:spcAft>
              <a:buSzPts val="1800"/>
              <a:buFont typeface="Roboto"/>
              <a:buAutoNum type="alphaLcPeriod"/>
            </a:pPr>
            <a:r>
              <a:rPr lang="en" sz="1800" b="1">
                <a:latin typeface="Roboto"/>
                <a:ea typeface="Roboto"/>
                <a:cs typeface="Roboto"/>
                <a:sym typeface="Roboto"/>
              </a:rPr>
              <a:t>CITY.Zip_Code-&gt;CDCode, County</a:t>
            </a:r>
            <a:endParaRPr sz="1800" b="1">
              <a:latin typeface="Roboto"/>
              <a:ea typeface="Roboto"/>
              <a:cs typeface="Roboto"/>
              <a:sym typeface="Roboto"/>
            </a:endParaRPr>
          </a:p>
          <a:p>
            <a:pPr marL="0" lvl="0" indent="0" algn="l" rtl="0">
              <a:spcBef>
                <a:spcPts val="0"/>
              </a:spcBef>
              <a:spcAft>
                <a:spcPts val="0"/>
              </a:spcAft>
              <a:buNone/>
            </a:pPr>
            <a:endParaRPr sz="1800" b="1">
              <a:latin typeface="Roboto"/>
              <a:ea typeface="Roboto"/>
              <a:cs typeface="Roboto"/>
              <a:sym typeface="Roboto"/>
            </a:endParaRPr>
          </a:p>
          <a:p>
            <a:pPr marL="0" lvl="0" indent="0" algn="l" rtl="0">
              <a:spcBef>
                <a:spcPts val="0"/>
              </a:spcBef>
              <a:spcAft>
                <a:spcPts val="0"/>
              </a:spcAft>
              <a:buNone/>
            </a:pPr>
            <a:r>
              <a:rPr lang="en" sz="1800" b="1">
                <a:latin typeface="Roboto"/>
                <a:ea typeface="Roboto"/>
                <a:cs typeface="Roboto"/>
                <a:sym typeface="Roboto"/>
              </a:rPr>
              <a:t>All four primary keys have been derived from the closure of the first functional dependency, thus an all-keys table is NOT required. </a:t>
            </a:r>
            <a:endParaRPr sz="1800"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BCNF Decomposition Steps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FD’s and First Split</a:t>
            </a:r>
            <a:endParaRPr/>
          </a:p>
        </p:txBody>
      </p:sp>
      <p:pic>
        <p:nvPicPr>
          <p:cNvPr id="155" name="Google Shape;155;p26"/>
          <p:cNvPicPr preferRelativeResize="0"/>
          <p:nvPr/>
        </p:nvPicPr>
        <p:blipFill>
          <a:blip r:embed="rId3">
            <a:alphaModFix/>
          </a:blip>
          <a:stretch>
            <a:fillRect/>
          </a:stretch>
        </p:blipFill>
        <p:spPr>
          <a:xfrm>
            <a:off x="2204825" y="16350"/>
            <a:ext cx="6939174" cy="5127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Second Split</a:t>
            </a:r>
            <a:endParaRPr/>
          </a:p>
        </p:txBody>
      </p:sp>
      <p:pic>
        <p:nvPicPr>
          <p:cNvPr id="161" name="Google Shape;161;p27"/>
          <p:cNvPicPr preferRelativeResize="0"/>
          <p:nvPr/>
        </p:nvPicPr>
        <p:blipFill>
          <a:blip r:embed="rId3">
            <a:alphaModFix/>
          </a:blip>
          <a:stretch>
            <a:fillRect/>
          </a:stretch>
        </p:blipFill>
        <p:spPr>
          <a:xfrm>
            <a:off x="2188704" y="461925"/>
            <a:ext cx="6955296" cy="4681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R3, R4</a:t>
            </a:r>
            <a:endParaRPr/>
          </a:p>
        </p:txBody>
      </p:sp>
      <p:pic>
        <p:nvPicPr>
          <p:cNvPr id="167" name="Google Shape;167;p28"/>
          <p:cNvPicPr preferRelativeResize="0"/>
          <p:nvPr/>
        </p:nvPicPr>
        <p:blipFill rotWithShape="1">
          <a:blip r:embed="rId3">
            <a:alphaModFix/>
          </a:blip>
          <a:srcRect l="16762" t="9982" r="17654"/>
          <a:stretch/>
        </p:blipFill>
        <p:spPr>
          <a:xfrm>
            <a:off x="1655275" y="0"/>
            <a:ext cx="6662126"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Last Split</a:t>
            </a:r>
            <a:endParaRPr/>
          </a:p>
        </p:txBody>
      </p:sp>
      <p:pic>
        <p:nvPicPr>
          <p:cNvPr id="173" name="Google Shape;173;p29"/>
          <p:cNvPicPr preferRelativeResize="0"/>
          <p:nvPr/>
        </p:nvPicPr>
        <p:blipFill rotWithShape="1">
          <a:blip r:embed="rId3">
            <a:alphaModFix/>
          </a:blip>
          <a:srcRect l="17403" t="8475" r="17656"/>
          <a:stretch/>
        </p:blipFill>
        <p:spPr>
          <a:xfrm>
            <a:off x="977125" y="640725"/>
            <a:ext cx="5679898" cy="4502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460950" y="41570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460950" y="41570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CHALLENGES AND FUTURE DEVELOPMENT</a:t>
            </a:r>
            <a:endParaRPr/>
          </a:p>
        </p:txBody>
      </p:sp>
      <p:sp>
        <p:nvSpPr>
          <p:cNvPr id="220" name="Google Shape;220;p36"/>
          <p:cNvSpPr txBox="1"/>
          <p:nvPr/>
        </p:nvSpPr>
        <p:spPr>
          <a:xfrm>
            <a:off x="43275" y="1697850"/>
            <a:ext cx="8838900" cy="3445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Roboto"/>
              <a:buAutoNum type="arabicPeriod"/>
            </a:pPr>
            <a:r>
              <a:rPr lang="en" sz="1800" b="1">
                <a:latin typeface="Roboto"/>
                <a:ea typeface="Roboto"/>
                <a:cs typeface="Roboto"/>
                <a:sym typeface="Roboto"/>
              </a:rPr>
              <a:t>Challenges</a:t>
            </a:r>
            <a:endParaRPr sz="1800" b="1">
              <a:latin typeface="Roboto"/>
              <a:ea typeface="Roboto"/>
              <a:cs typeface="Roboto"/>
              <a:sym typeface="Roboto"/>
            </a:endParaRPr>
          </a:p>
          <a:p>
            <a:pPr marL="914400" lvl="1" indent="-342900" algn="l" rtl="0">
              <a:spcBef>
                <a:spcPts val="0"/>
              </a:spcBef>
              <a:spcAft>
                <a:spcPts val="0"/>
              </a:spcAft>
              <a:buSzPts val="1800"/>
              <a:buFont typeface="Roboto"/>
              <a:buAutoNum type="alphaLcPeriod"/>
            </a:pPr>
            <a:r>
              <a:rPr lang="en" sz="1800">
                <a:latin typeface="Roboto"/>
                <a:ea typeface="Roboto"/>
                <a:cs typeface="Roboto"/>
                <a:sym typeface="Roboto"/>
              </a:rPr>
              <a:t>The creation of separate tables in MySQL was simple, but setting foreign keys and forming connections between the data tables was difficult.</a:t>
            </a:r>
            <a:endParaRPr sz="1800">
              <a:latin typeface="Roboto"/>
              <a:ea typeface="Roboto"/>
              <a:cs typeface="Roboto"/>
              <a:sym typeface="Roboto"/>
            </a:endParaRPr>
          </a:p>
          <a:p>
            <a:pPr marL="914400" lvl="1" indent="-342900" algn="l" rtl="0">
              <a:spcBef>
                <a:spcPts val="0"/>
              </a:spcBef>
              <a:spcAft>
                <a:spcPts val="0"/>
              </a:spcAft>
              <a:buSzPts val="1800"/>
              <a:buFont typeface="Roboto"/>
              <a:buAutoNum type="alphaLcPeriod"/>
            </a:pPr>
            <a:r>
              <a:rPr lang="en" sz="1800">
                <a:latin typeface="Roboto"/>
                <a:ea typeface="Roboto"/>
                <a:cs typeface="Roboto"/>
                <a:sym typeface="Roboto"/>
              </a:rPr>
              <a:t>Integration of front-end with back-end.</a:t>
            </a:r>
            <a:endParaRPr sz="1800">
              <a:latin typeface="Roboto"/>
              <a:ea typeface="Roboto"/>
              <a:cs typeface="Roboto"/>
              <a:sym typeface="Roboto"/>
            </a:endParaRPr>
          </a:p>
          <a:p>
            <a:pPr marL="457200" lvl="0" indent="-342900" algn="l" rtl="0">
              <a:spcBef>
                <a:spcPts val="0"/>
              </a:spcBef>
              <a:spcAft>
                <a:spcPts val="0"/>
              </a:spcAft>
              <a:buSzPts val="1800"/>
              <a:buFont typeface="Roboto"/>
              <a:buAutoNum type="arabicPeriod"/>
            </a:pPr>
            <a:r>
              <a:rPr lang="en" sz="1800" b="1">
                <a:latin typeface="Roboto"/>
                <a:ea typeface="Roboto"/>
                <a:cs typeface="Roboto"/>
                <a:sym typeface="Roboto"/>
              </a:rPr>
              <a:t>Future Development</a:t>
            </a:r>
            <a:endParaRPr sz="1800" b="1">
              <a:latin typeface="Roboto"/>
              <a:ea typeface="Roboto"/>
              <a:cs typeface="Roboto"/>
              <a:sym typeface="Roboto"/>
            </a:endParaRPr>
          </a:p>
          <a:p>
            <a:pPr marL="914400" lvl="1" indent="-342900" algn="l" rtl="0">
              <a:spcBef>
                <a:spcPts val="0"/>
              </a:spcBef>
              <a:spcAft>
                <a:spcPts val="0"/>
              </a:spcAft>
              <a:buSzPts val="1800"/>
              <a:buFont typeface="Roboto"/>
              <a:buAutoNum type="alphaLcPeriod"/>
            </a:pPr>
            <a:r>
              <a:rPr lang="en" sz="1800">
                <a:latin typeface="Roboto"/>
                <a:ea typeface="Roboto"/>
                <a:cs typeface="Roboto"/>
                <a:sym typeface="Roboto"/>
              </a:rPr>
              <a:t>Integration of data+tables with geospatial data. A more advanced version of this app would be able to search for relations based on the distance between entities calculated via their latitude+longitude. If entities are missing this data, it is possible that zip code could be converted into the latitude and longitude of the center of the given zip area. </a:t>
            </a:r>
            <a:endParaRPr sz="1800">
              <a:latin typeface="Roboto"/>
              <a:ea typeface="Roboto"/>
              <a:cs typeface="Roboto"/>
              <a:sym typeface="Roboto"/>
            </a:endParaRPr>
          </a:p>
          <a:p>
            <a:pPr marL="914400" lvl="1" indent="-342900" algn="l" rtl="0">
              <a:spcBef>
                <a:spcPts val="0"/>
              </a:spcBef>
              <a:spcAft>
                <a:spcPts val="0"/>
              </a:spcAft>
              <a:buSzPts val="1800"/>
              <a:buFont typeface="Roboto"/>
              <a:buAutoNum type="alphaLcPeriod"/>
            </a:pPr>
            <a:r>
              <a:rPr lang="en" sz="1800">
                <a:latin typeface="Roboto"/>
                <a:ea typeface="Roboto"/>
                <a:cs typeface="Roboto"/>
                <a:sym typeface="Roboto"/>
              </a:rPr>
              <a:t>More information with regards to county, city, etc. </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74" name="Google Shape;74;p14"/>
          <p:cNvSpPr txBox="1">
            <a:spLocks noGrp="1"/>
          </p:cNvSpPr>
          <p:nvPr>
            <p:ph type="title"/>
          </p:nvPr>
        </p:nvSpPr>
        <p:spPr>
          <a:xfrm>
            <a:off x="490250" y="488250"/>
            <a:ext cx="8413200" cy="448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b="1"/>
              <a:t>Real Estate Database: </a:t>
            </a:r>
            <a:r>
              <a:rPr lang="en" sz="4800"/>
              <a:t>The Future of Finding a Home</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a:off x="460950" y="415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Search Criteria	</a:t>
            </a:r>
            <a:endParaRPr/>
          </a:p>
        </p:txBody>
      </p:sp>
      <p:sp>
        <p:nvSpPr>
          <p:cNvPr id="80" name="Google Shape;80;p1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With the proliferation of highly specialized search sites such as Cargurus or Reverb.com, our group was surprised to find real estate and property apps like Zillow did not allow for more complex data queries including relevant information about the locale.</a:t>
            </a:r>
            <a:endParaRPr sz="1800"/>
          </a:p>
        </p:txBody>
      </p:sp>
      <p:graphicFrame>
        <p:nvGraphicFramePr>
          <p:cNvPr id="81" name="Google Shape;81;p15"/>
          <p:cNvGraphicFramePr/>
          <p:nvPr/>
        </p:nvGraphicFramePr>
        <p:xfrm>
          <a:off x="5071481" y="4552231"/>
          <a:ext cx="3000000" cy="3000000"/>
        </p:xfrm>
        <a:graphic>
          <a:graphicData uri="http://schemas.openxmlformats.org/drawingml/2006/table">
            <a:tbl>
              <a:tblPr>
                <a:noFill/>
                <a:tableStyleId>{C0EB1488-7616-4D19-A946-93580244F3AF}</a:tableStyleId>
              </a:tblPr>
              <a:tblGrid>
                <a:gridCol w="821450">
                  <a:extLst>
                    <a:ext uri="{9D8B030D-6E8A-4147-A177-3AD203B41FA5}">
                      <a16:colId xmlns:a16="http://schemas.microsoft.com/office/drawing/2014/main" val="20000"/>
                    </a:ext>
                  </a:extLst>
                </a:gridCol>
                <a:gridCol w="821450">
                  <a:extLst>
                    <a:ext uri="{9D8B030D-6E8A-4147-A177-3AD203B41FA5}">
                      <a16:colId xmlns:a16="http://schemas.microsoft.com/office/drawing/2014/main" val="20001"/>
                    </a:ext>
                  </a:extLst>
                </a:gridCol>
                <a:gridCol w="821450">
                  <a:extLst>
                    <a:ext uri="{9D8B030D-6E8A-4147-A177-3AD203B41FA5}">
                      <a16:colId xmlns:a16="http://schemas.microsoft.com/office/drawing/2014/main" val="20002"/>
                    </a:ext>
                  </a:extLst>
                </a:gridCol>
                <a:gridCol w="821450">
                  <a:extLst>
                    <a:ext uri="{9D8B030D-6E8A-4147-A177-3AD203B41FA5}">
                      <a16:colId xmlns:a16="http://schemas.microsoft.com/office/drawing/2014/main" val="20003"/>
                    </a:ext>
                  </a:extLst>
                </a:gridCol>
              </a:tblGrid>
              <a:tr h="241650">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82" name="Google Shape;82;p15"/>
          <p:cNvSpPr/>
          <p:nvPr/>
        </p:nvSpPr>
        <p:spPr>
          <a:xfrm>
            <a:off x="5154825" y="3536048"/>
            <a:ext cx="722400" cy="99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975583" y="3069166"/>
            <a:ext cx="722400" cy="1457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6796341" y="1919075"/>
            <a:ext cx="722400" cy="260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617100" y="2163901"/>
            <a:ext cx="722400" cy="2363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86" name="Google Shape;86;p15"/>
          <p:cNvCxnSpPr/>
          <p:nvPr/>
        </p:nvCxnSpPr>
        <p:spPr>
          <a:xfrm rot="10800000">
            <a:off x="509400" y="4552050"/>
            <a:ext cx="81471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Matters?</a:t>
            </a:r>
            <a:endParaRPr/>
          </a:p>
        </p:txBody>
      </p:sp>
      <p:sp>
        <p:nvSpPr>
          <p:cNvPr id="92" name="Google Shape;92;p16"/>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 know the numbers of rooms, square footage, renovations, year built, etc of a house is certainly important, but it does not provide any information about the town or locale beyond its walls. </a:t>
            </a:r>
            <a:endParaRPr/>
          </a:p>
        </p:txBody>
      </p:sp>
      <p:sp>
        <p:nvSpPr>
          <p:cNvPr id="93" name="Google Shape;93;p16"/>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possible to take a zip code and find out more about that city on wikipedia or elsewhere but our program will consolidate these disjoint information sources.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7"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99" name="Google Shape;99;p17"/>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The solution</a:t>
            </a:r>
            <a:endParaRPr>
              <a:solidFill>
                <a:schemeClr val="lt1"/>
              </a:solidFill>
            </a:endParaRPr>
          </a:p>
        </p:txBody>
      </p:sp>
      <p:sp>
        <p:nvSpPr>
          <p:cNvPr id="100" name="Google Shape;100;p1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a:p>
          <a:p>
            <a:pPr marL="0" lvl="0" indent="0" algn="l" rtl="0">
              <a:spcBef>
                <a:spcPts val="1600"/>
              </a:spcBef>
              <a:spcAft>
                <a:spcPts val="0"/>
              </a:spcAft>
              <a:buNone/>
            </a:pPr>
            <a:r>
              <a:rPr lang="en" sz="2400"/>
              <a:t>What factors are most relevant when trying to buy a home?</a:t>
            </a:r>
            <a:endParaRPr sz="2400"/>
          </a:p>
          <a:p>
            <a:pPr marL="0" lvl="0" indent="0" algn="l" rtl="0">
              <a:spcBef>
                <a:spcPts val="1600"/>
              </a:spcBef>
              <a:spcAft>
                <a:spcPts val="1600"/>
              </a:spcAft>
              <a:buNone/>
            </a:pPr>
            <a:r>
              <a:rPr lang="en" sz="2400"/>
              <a:t>Ex: School district, local economy, crime statistics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Data: California		</a:t>
            </a:r>
            <a:endParaRPr/>
          </a:p>
        </p:txBody>
      </p:sp>
      <p:sp>
        <p:nvSpPr>
          <p:cNvPr id="106" name="Google Shape;106;p1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Zillow California Housing Data Set</a:t>
            </a:r>
            <a:endParaRPr/>
          </a:p>
          <a:p>
            <a:pPr marL="914400" lvl="1" indent="-317500" algn="l" rtl="0">
              <a:spcBef>
                <a:spcPts val="0"/>
              </a:spcBef>
              <a:spcAft>
                <a:spcPts val="0"/>
              </a:spcAft>
              <a:buSzPts val="1400"/>
              <a:buAutoNum type="alphaLcPeriod"/>
            </a:pPr>
            <a:r>
              <a:rPr lang="en"/>
              <a:t>1,006,371 TUPLES</a:t>
            </a:r>
            <a:endParaRPr/>
          </a:p>
          <a:p>
            <a:pPr marL="457200" lvl="0" indent="-342900" algn="l" rtl="0">
              <a:spcBef>
                <a:spcPts val="0"/>
              </a:spcBef>
              <a:spcAft>
                <a:spcPts val="0"/>
              </a:spcAft>
              <a:buSzPts val="1800"/>
              <a:buAutoNum type="arabicPeriod"/>
            </a:pPr>
            <a:r>
              <a:rPr lang="en"/>
              <a:t>California Counties</a:t>
            </a:r>
            <a:endParaRPr/>
          </a:p>
          <a:p>
            <a:pPr marL="914400" lvl="1" indent="-317500" algn="l" rtl="0">
              <a:spcBef>
                <a:spcPts val="0"/>
              </a:spcBef>
              <a:spcAft>
                <a:spcPts val="0"/>
              </a:spcAft>
              <a:buSzPts val="1400"/>
              <a:buAutoNum type="alphaLcPeriod"/>
            </a:pPr>
            <a:r>
              <a:rPr lang="en"/>
              <a:t>57 TUPLES</a:t>
            </a:r>
            <a:endParaRPr/>
          </a:p>
          <a:p>
            <a:pPr marL="457200" lvl="0" indent="-342900" algn="l" rtl="0">
              <a:spcBef>
                <a:spcPts val="0"/>
              </a:spcBef>
              <a:spcAft>
                <a:spcPts val="0"/>
              </a:spcAft>
              <a:buSzPts val="1800"/>
              <a:buAutoNum type="arabicPeriod"/>
            </a:pPr>
            <a:r>
              <a:rPr lang="en"/>
              <a:t>California School by District</a:t>
            </a:r>
            <a:endParaRPr/>
          </a:p>
          <a:p>
            <a:pPr marL="914400" lvl="1" indent="-317500" algn="l" rtl="0">
              <a:spcBef>
                <a:spcPts val="0"/>
              </a:spcBef>
              <a:spcAft>
                <a:spcPts val="0"/>
              </a:spcAft>
              <a:buSzPts val="1400"/>
              <a:buAutoNum type="alphaLcPeriod"/>
            </a:pPr>
            <a:r>
              <a:rPr lang="en"/>
              <a:t> 770 TUPLES</a:t>
            </a:r>
            <a:endParaRPr/>
          </a:p>
          <a:p>
            <a:pPr marL="457200" lvl="0" indent="-342900" algn="l" rtl="0">
              <a:spcBef>
                <a:spcPts val="0"/>
              </a:spcBef>
              <a:spcAft>
                <a:spcPts val="0"/>
              </a:spcAft>
              <a:buSzPts val="1800"/>
              <a:buAutoNum type="arabicPeriod"/>
            </a:pPr>
            <a:r>
              <a:rPr lang="en"/>
              <a:t>California Income+Area Stats by Zip</a:t>
            </a:r>
            <a:endParaRPr/>
          </a:p>
          <a:p>
            <a:pPr marL="914400" lvl="1" indent="-317500" algn="l" rtl="0">
              <a:spcBef>
                <a:spcPts val="0"/>
              </a:spcBef>
              <a:spcAft>
                <a:spcPts val="0"/>
              </a:spcAft>
              <a:buSzPts val="1400"/>
              <a:buAutoNum type="alphaLcPeriod"/>
            </a:pPr>
            <a:r>
              <a:rPr lang="en"/>
              <a:t>1101 TUPLES</a:t>
            </a:r>
            <a:endParaRPr/>
          </a:p>
          <a:p>
            <a:pPr marL="0" lvl="0" indent="0" algn="l" rtl="0">
              <a:spcBef>
                <a:spcPts val="160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Data: Pre-Processing		</a:t>
            </a:r>
            <a:endParaRPr/>
          </a:p>
        </p:txBody>
      </p:sp>
      <p:sp>
        <p:nvSpPr>
          <p:cNvPr id="112" name="Google Shape;112;p1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Zillow California Housing Data Set</a:t>
            </a:r>
            <a:endParaRPr/>
          </a:p>
          <a:p>
            <a:pPr marL="914400" lvl="1" indent="-317500" algn="l" rtl="0">
              <a:spcBef>
                <a:spcPts val="0"/>
              </a:spcBef>
              <a:spcAft>
                <a:spcPts val="0"/>
              </a:spcAft>
              <a:buSzPts val="1400"/>
              <a:buAutoNum type="alphaLcPeriod"/>
            </a:pPr>
            <a:r>
              <a:rPr lang="en"/>
              <a:t>Removed tuples which contained 0 bedrooms and/or bathrooms </a:t>
            </a:r>
            <a:endParaRPr/>
          </a:p>
          <a:p>
            <a:pPr marL="457200" lvl="0" indent="-342900" algn="l" rtl="0">
              <a:spcBef>
                <a:spcPts val="0"/>
              </a:spcBef>
              <a:spcAft>
                <a:spcPts val="0"/>
              </a:spcAft>
              <a:buSzPts val="1800"/>
              <a:buAutoNum type="arabicPeriod"/>
            </a:pPr>
            <a:r>
              <a:rPr lang="en"/>
              <a:t>California Counties</a:t>
            </a:r>
            <a:endParaRPr/>
          </a:p>
          <a:p>
            <a:pPr marL="914400" lvl="1" indent="-317500" algn="l" rtl="0">
              <a:spcBef>
                <a:spcPts val="0"/>
              </a:spcBef>
              <a:spcAft>
                <a:spcPts val="0"/>
              </a:spcAft>
              <a:buSzPts val="1400"/>
              <a:buAutoNum type="alphaLcPeriod"/>
            </a:pPr>
            <a:r>
              <a:rPr lang="en"/>
              <a:t>Created new attribute for better interpretability</a:t>
            </a:r>
            <a:endParaRPr/>
          </a:p>
          <a:p>
            <a:pPr marL="457200" lvl="0" indent="-342900" algn="l" rtl="0">
              <a:spcBef>
                <a:spcPts val="0"/>
              </a:spcBef>
              <a:spcAft>
                <a:spcPts val="0"/>
              </a:spcAft>
              <a:buSzPts val="1800"/>
              <a:buAutoNum type="arabicPeriod"/>
            </a:pPr>
            <a:r>
              <a:rPr lang="en"/>
              <a:t>California School by District</a:t>
            </a:r>
            <a:endParaRPr/>
          </a:p>
          <a:p>
            <a:pPr marL="914400" lvl="1" indent="-317500" algn="l" rtl="0">
              <a:spcBef>
                <a:spcPts val="0"/>
              </a:spcBef>
              <a:spcAft>
                <a:spcPts val="0"/>
              </a:spcAft>
              <a:buSzPts val="1400"/>
              <a:buAutoNum type="alphaLcPeriod"/>
            </a:pPr>
            <a:r>
              <a:rPr lang="en"/>
              <a:t> Removed extraneous columns </a:t>
            </a:r>
            <a:endParaRPr/>
          </a:p>
          <a:p>
            <a:pPr marL="457200" lvl="0" indent="-342900" algn="l" rtl="0">
              <a:spcBef>
                <a:spcPts val="0"/>
              </a:spcBef>
              <a:spcAft>
                <a:spcPts val="0"/>
              </a:spcAft>
              <a:buSzPts val="1800"/>
              <a:buAutoNum type="arabicPeriod"/>
            </a:pPr>
            <a:r>
              <a:rPr lang="en"/>
              <a:t>California Income+Area Stats by Zip</a:t>
            </a:r>
            <a:endParaRPr/>
          </a:p>
          <a:p>
            <a:pPr marL="914400" lvl="1" indent="-317500" algn="l" rtl="0">
              <a:spcBef>
                <a:spcPts val="0"/>
              </a:spcBef>
              <a:spcAft>
                <a:spcPts val="0"/>
              </a:spcAft>
              <a:buSzPts val="1400"/>
              <a:buAutoNum type="alphaLcPeriod"/>
            </a:pPr>
            <a:r>
              <a:rPr lang="en"/>
              <a:t>Cells with no value set to zero </a:t>
            </a: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60950" y="2065350"/>
            <a:ext cx="36873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 Functionality</a:t>
            </a:r>
            <a:endParaRPr/>
          </a:p>
        </p:txBody>
      </p:sp>
      <p:sp>
        <p:nvSpPr>
          <p:cNvPr id="118" name="Google Shape;118;p20"/>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rgbClr val="737373"/>
              </a:buClr>
              <a:buSzPts val="1600"/>
              <a:buFont typeface="Roboto"/>
              <a:buChar char="●"/>
            </a:pPr>
            <a:r>
              <a:rPr lang="en" sz="1800" b="1" i="1">
                <a:solidFill>
                  <a:srgbClr val="FAFAFA"/>
                </a:solidFill>
                <a:latin typeface="Roboto"/>
                <a:ea typeface="Roboto"/>
                <a:cs typeface="Roboto"/>
                <a:sym typeface="Roboto"/>
              </a:rPr>
              <a:t>List properties with typical inclusive properties similarly to Zillow currently</a:t>
            </a:r>
            <a:endParaRPr sz="1800" b="1" i="1">
              <a:solidFill>
                <a:srgbClr val="FAFAFA"/>
              </a:solidFill>
              <a:latin typeface="Roboto"/>
              <a:ea typeface="Roboto"/>
              <a:cs typeface="Roboto"/>
              <a:sym typeface="Roboto"/>
            </a:endParaRPr>
          </a:p>
          <a:p>
            <a:pPr marL="457200" lvl="0" indent="-342900" algn="l" rtl="0">
              <a:lnSpc>
                <a:spcPct val="115000"/>
              </a:lnSpc>
              <a:spcBef>
                <a:spcPts val="0"/>
              </a:spcBef>
              <a:spcAft>
                <a:spcPts val="0"/>
              </a:spcAft>
              <a:buClr>
                <a:srgbClr val="FAFAFA"/>
              </a:buClr>
              <a:buSzPts val="1800"/>
              <a:buFont typeface="Roboto"/>
              <a:buChar char="●"/>
            </a:pPr>
            <a:r>
              <a:rPr lang="en" sz="1800" b="1" i="1">
                <a:solidFill>
                  <a:srgbClr val="FAFAFA"/>
                </a:solidFill>
                <a:latin typeface="Roboto"/>
                <a:ea typeface="Roboto"/>
                <a:cs typeface="Roboto"/>
                <a:sym typeface="Roboto"/>
              </a:rPr>
              <a:t>Create additional search fields which allow the user to query for a more relevant and smaller set of properties</a:t>
            </a:r>
            <a:endParaRPr sz="1800" b="1" i="1">
              <a:solidFill>
                <a:srgbClr val="FAFAFA"/>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Queries</a:t>
            </a:r>
            <a:endParaRPr/>
          </a:p>
        </p:txBody>
      </p:sp>
      <p:sp>
        <p:nvSpPr>
          <p:cNvPr id="124" name="Google Shape;124;p21"/>
          <p:cNvSpPr txBox="1">
            <a:spLocks noGrp="1"/>
          </p:cNvSpPr>
          <p:nvPr>
            <p:ph type="body" idx="1"/>
          </p:nvPr>
        </p:nvSpPr>
        <p:spPr>
          <a:xfrm>
            <a:off x="322825"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“Show me all properties in California located in a school district with an average test score greater than 800 [out of 1000] and less than 5 crimes per employed law officer for the county of that property.”</a:t>
            </a:r>
            <a:endParaRPr sz="1800"/>
          </a:p>
        </p:txBody>
      </p:sp>
      <p:sp>
        <p:nvSpPr>
          <p:cNvPr id="125" name="Google Shape;125;p21"/>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“Show me all properties in California with two car garages,  priced less than $1,000,000 and located in zip codes with median incomes greater than $80,000.</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727</Words>
  <Application>Microsoft Office PowerPoint</Application>
  <PresentationFormat>On-screen Show (16:9)</PresentationFormat>
  <Paragraphs>80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Roboto</vt:lpstr>
      <vt:lpstr>Arial</vt:lpstr>
      <vt:lpstr>Material</vt:lpstr>
      <vt:lpstr>Flash Drivers  </vt:lpstr>
      <vt:lpstr>Real Estate Database: The Future of Finding a Home</vt:lpstr>
      <vt:lpstr>Search Criteria </vt:lpstr>
      <vt:lpstr>What Matters?</vt:lpstr>
      <vt:lpstr>The solution</vt:lpstr>
      <vt:lpstr>The Data: California  </vt:lpstr>
      <vt:lpstr>The Data: Pre-Processing  </vt:lpstr>
      <vt:lpstr>App Functionality</vt:lpstr>
      <vt:lpstr>Example Queries</vt:lpstr>
      <vt:lpstr>UML Diagram </vt:lpstr>
      <vt:lpstr>RELATIONAL MODEL from UML </vt:lpstr>
      <vt:lpstr>Relations+Functional Dependencies from Primary Keys</vt:lpstr>
      <vt:lpstr>BCNF Decomposition Steps</vt:lpstr>
      <vt:lpstr>FD’s and First Split</vt:lpstr>
      <vt:lpstr>Second Split</vt:lpstr>
      <vt:lpstr>R3, R4</vt:lpstr>
      <vt:lpstr>Last Split</vt:lpstr>
      <vt:lpstr>DEMO</vt:lpstr>
      <vt:lpstr>CHALLENGES AND FUTURE DEVELOPMENT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Flash Drivers  </dc:title>
  <cp:lastModifiedBy>Austin Apt</cp:lastModifiedBy>
  <cp:revision>1</cp:revision>
  <dcterms:modified xsi:type="dcterms:W3CDTF">2019-08-01T02:47:09Z</dcterms:modified>
</cp:coreProperties>
</file>